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0"/>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447" r:id="rId85"/>
    <p:sldId id="477" r:id="rId86"/>
    <p:sldId id="448" r:id="rId87"/>
    <p:sldId id="449" r:id="rId88"/>
    <p:sldId id="561" r:id="rId89"/>
    <p:sldId id="556" r:id="rId90"/>
    <p:sldId id="557" r:id="rId91"/>
    <p:sldId id="559" r:id="rId92"/>
    <p:sldId id="560" r:id="rId93"/>
    <p:sldId id="451" r:id="rId94"/>
    <p:sldId id="452" r:id="rId95"/>
    <p:sldId id="562" r:id="rId96"/>
    <p:sldId id="453" r:id="rId97"/>
    <p:sldId id="564" r:id="rId98"/>
    <p:sldId id="563" r:id="rId99"/>
    <p:sldId id="525" r:id="rId100"/>
    <p:sldId id="399" r:id="rId101"/>
    <p:sldId id="458" r:id="rId102"/>
    <p:sldId id="400" r:id="rId103"/>
    <p:sldId id="542" r:id="rId104"/>
    <p:sldId id="401" r:id="rId105"/>
    <p:sldId id="486" r:id="rId106"/>
    <p:sldId id="487" r:id="rId107"/>
    <p:sldId id="488" r:id="rId108"/>
    <p:sldId id="489" r:id="rId109"/>
    <p:sldId id="540" r:id="rId110"/>
    <p:sldId id="541" r:id="rId111"/>
    <p:sldId id="543" r:id="rId112"/>
    <p:sldId id="544" r:id="rId113"/>
    <p:sldId id="545" r:id="rId114"/>
    <p:sldId id="546" r:id="rId115"/>
    <p:sldId id="547" r:id="rId116"/>
    <p:sldId id="548" r:id="rId117"/>
    <p:sldId id="549" r:id="rId118"/>
    <p:sldId id="550" r:id="rId119"/>
    <p:sldId id="409" r:id="rId120"/>
    <p:sldId id="410" r:id="rId121"/>
    <p:sldId id="411" r:id="rId122"/>
    <p:sldId id="484" r:id="rId123"/>
    <p:sldId id="417" r:id="rId124"/>
    <p:sldId id="493" r:id="rId125"/>
    <p:sldId id="526" r:id="rId126"/>
    <p:sldId id="471" r:id="rId127"/>
    <p:sldId id="473" r:id="rId128"/>
    <p:sldId id="472" r:id="rId129"/>
  </p:sldIdLst>
  <p:sldSz cx="12192000" cy="6858000"/>
  <p:notesSz cx="6858000" cy="1295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70B4B-9EF0-4E67-8F55-AE3723FC9E16}" v="46" dt="2020-01-04T21:20:48.649"/>
    <p1510:client id="{C3165C0B-232B-44F5-9329-6FDB144D1562}" v="1321" dt="2020-01-05T21:30:06.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304" autoAdjust="0"/>
  </p:normalViewPr>
  <p:slideViewPr>
    <p:cSldViewPr snapToGrid="0">
      <p:cViewPr varScale="1">
        <p:scale>
          <a:sx n="59" d="100"/>
          <a:sy n="59" d="100"/>
        </p:scale>
        <p:origin x="80"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19</a:t>
            </a:fld>
            <a:endParaRPr lang="en-US"/>
          </a:p>
        </p:txBody>
      </p:sp>
    </p:spTree>
    <p:extLst>
      <p:ext uri="{BB962C8B-B14F-4D97-AF65-F5344CB8AC3E}">
        <p14:creationId xmlns:p14="http://schemas.microsoft.com/office/powerpoint/2010/main" val="50248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Amazon Simple Storage Service - S3</a:t>
            </a:r>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399902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Glue table accessible in athena</a:t>
            </a:r>
          </a:p>
          <a:p>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39</a:t>
            </a:fld>
            <a:endParaRPr lang="en-US"/>
          </a:p>
        </p:txBody>
      </p:sp>
    </p:spTree>
    <p:extLst>
      <p:ext uri="{BB962C8B-B14F-4D97-AF65-F5344CB8AC3E}">
        <p14:creationId xmlns:p14="http://schemas.microsoft.com/office/powerpoint/2010/main" val="96160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You'll notice that there is an option to add the table manually, but you would have to type in the column names and types manually. A good option if your file doesn't have column names and types already</a:t>
            </a:r>
          </a:p>
        </p:txBody>
      </p:sp>
      <p:sp>
        <p:nvSpPr>
          <p:cNvPr id="4" name="Slide Number Placeholder 3"/>
          <p:cNvSpPr>
            <a:spLocks noGrp="1"/>
          </p:cNvSpPr>
          <p:nvPr>
            <p:ph type="sldNum" sz="quarter" idx="5"/>
          </p:nvPr>
        </p:nvSpPr>
        <p:spPr/>
        <p:txBody>
          <a:bodyPr/>
          <a:lstStyle/>
          <a:p>
            <a:fld id="{DC1FB0F6-3E2E-43E7-86F7-EE928AF881A6}" type="slidenum">
              <a:rPr lang="en-US" smtClean="0"/>
              <a:t>42</a:t>
            </a:fld>
            <a:endParaRPr lang="en-US"/>
          </a:p>
        </p:txBody>
      </p:sp>
    </p:spTree>
    <p:extLst>
      <p:ext uri="{BB962C8B-B14F-4D97-AF65-F5344CB8AC3E}">
        <p14:creationId xmlns:p14="http://schemas.microsoft.com/office/powerpoint/2010/main" val="199297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13538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 want to run on a timed schedule if you receive new data on a regular basis</a:t>
            </a:r>
          </a:p>
        </p:txBody>
      </p:sp>
      <p:sp>
        <p:nvSpPr>
          <p:cNvPr id="4" name="Slide Number Placeholder 3"/>
          <p:cNvSpPr>
            <a:spLocks noGrp="1"/>
          </p:cNvSpPr>
          <p:nvPr>
            <p:ph type="sldNum" sz="quarter" idx="5"/>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352811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80105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iis n Glue table, but querying data in Redshift is faster</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private </a:t>
            </a:r>
            <a:r>
              <a:rPr lang="en-US" err="1"/>
              <a:t>ip</a:t>
            </a:r>
            <a:r>
              <a:rPr lang="en-US" dirty="0"/>
              <a:t> address for AWS Glue to access S3 data without exposing to the public</a:t>
            </a:r>
          </a:p>
          <a:p>
            <a:endParaRPr lang="en-US" dirty="0">
              <a:cs typeface="Calibri"/>
            </a:endParaRPr>
          </a:p>
          <a:p>
            <a:r>
              <a:rPr lang="en-US">
                <a:cs typeface="Calibri"/>
              </a:rPr>
              <a:t>If using our shared AWS account, we have it done already since this only needs to be done once.</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1636051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82345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26389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86116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the keys will need to have 2 dashes in front. This is just part of the glue syntax</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182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98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Lambda, rename your file (you don’t actually have to change the name). Renaming a file counts the same as adding a new file, so it should trigger the lambda which should trigger the glue job. If not, check the logs in the lambda to see what went wrong.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605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99</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Alternative to Tableau or other BI tools</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4104003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125</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rest of the labs we will talk through what to do, and give you time to do everything afterwards</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cluster needs to have a unique id so if you're using the shared account, using your initials is especially important.</a:t>
            </a:r>
          </a:p>
          <a:p>
            <a:r>
              <a:rPr lang="en-US">
                <a:cs typeface="Calibri"/>
              </a:rPr>
              <a:t>We will be using this name again in later slides so it is highly recommended that you use our name format.</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15</a:t>
            </a:fld>
            <a:endParaRPr lang="en-US"/>
          </a:p>
        </p:txBody>
      </p:sp>
    </p:spTree>
    <p:extLst>
      <p:ext uri="{BB962C8B-B14F-4D97-AF65-F5344CB8AC3E}">
        <p14:creationId xmlns:p14="http://schemas.microsoft.com/office/powerpoint/2010/main" val="374166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toggling publicly accessible to yes just to make sure you can access Redshift with Sql Workbench but you may not need to or want to when setting up clusters for your work place. </a:t>
            </a:r>
          </a:p>
        </p:txBody>
      </p:sp>
      <p:sp>
        <p:nvSpPr>
          <p:cNvPr id="4" name="Slide Number Placeholder 3"/>
          <p:cNvSpPr>
            <a:spLocks noGrp="1"/>
          </p:cNvSpPr>
          <p:nvPr>
            <p:ph type="sldNum" sz="quarter" idx="5"/>
          </p:nvPr>
        </p:nvSpPr>
        <p:spPr/>
        <p:txBody>
          <a:bodyPr/>
          <a:lstStyle/>
          <a:p>
            <a:fld id="{DC1FB0F6-3E2E-43E7-86F7-EE928AF881A6}" type="slidenum">
              <a:rPr lang="en-US" smtClean="0"/>
              <a:t>16</a:t>
            </a:fld>
            <a:endParaRPr lang="en-US"/>
          </a:p>
        </p:txBody>
      </p:sp>
    </p:spTree>
    <p:extLst>
      <p:ext uri="{BB962C8B-B14F-4D97-AF65-F5344CB8AC3E}">
        <p14:creationId xmlns:p14="http://schemas.microsoft.com/office/powerpoint/2010/main" val="41669589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1/6/2020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1/6/2020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1/6/2020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yzandme/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 (Personal or Temporary)</a:t>
            </a:r>
          </a:p>
          <a:p>
            <a:pPr lvl="1"/>
            <a:r>
              <a:rPr lang="en-US" sz="2000" dirty="0"/>
              <a:t>Clone or save git repository </a:t>
            </a:r>
            <a:r>
              <a:rPr lang="en-US" sz="2000" dirty="0">
                <a:hlinkClick r:id="rId4"/>
              </a:rPr>
              <a:t>https://github.com/jayzandme/aws-glue-tutorial.git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4">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6016010" y="1317232"/>
            <a:ext cx="4856672" cy="5245873"/>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9267223"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6096206"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BD7F023-5225-493B-8F5B-0787D6C352C8}"/>
              </a:ext>
            </a:extLst>
          </p:cNvPr>
          <p:cNvCxnSpPr>
            <a:cxnSpLocks/>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49565F1-07C3-486C-BDAA-E1597686D0BE}"/>
              </a:ext>
            </a:extLst>
          </p:cNvPr>
          <p:cNvCxnSpPr>
            <a:cxnSpLocks/>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F30E44-E34D-4503-9366-4C36963F6890}"/>
              </a:ext>
            </a:extLst>
          </p:cNvPr>
          <p:cNvCxnSpPr>
            <a:cxnSpLocks/>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C0E95D-077E-41B1-AB18-AF5440B63063}"/>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7" name="TextBox 6">
            <a:extLst>
              <a:ext uri="{FF2B5EF4-FFF2-40B4-BE49-F238E27FC236}">
                <a16:creationId xmlns:a16="http://schemas.microsoft.com/office/drawing/2014/main" id="{CD954829-A7A9-43B2-B2C0-78C1A2159DF8}"/>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8" name="Straight Arrow Connector 7">
            <a:extLst>
              <a:ext uri="{FF2B5EF4-FFF2-40B4-BE49-F238E27FC236}">
                <a16:creationId xmlns:a16="http://schemas.microsoft.com/office/drawing/2014/main" id="{1CB1D062-B50D-42D5-B73B-53C40CECD792}"/>
              </a:ext>
            </a:extLst>
          </p:cNvPr>
          <p:cNvCxnSpPr>
            <a:cxnSpLocks/>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3641CA-099F-4C50-926E-56020AA4B45B}"/>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24" name="Straight Arrow Connector 23">
            <a:extLst>
              <a:ext uri="{FF2B5EF4-FFF2-40B4-BE49-F238E27FC236}">
                <a16:creationId xmlns:a16="http://schemas.microsoft.com/office/drawing/2014/main" id="{5E241B2E-D549-4913-82A5-2AF2997F927E}"/>
              </a:ext>
            </a:extLst>
          </p:cNvPr>
          <p:cNvCxnSpPr>
            <a:cxnSpLocks/>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B843C5-7E8A-4F49-95B8-C61DD580C5DF}"/>
              </a:ext>
            </a:extLst>
          </p:cNvPr>
          <p:cNvCxnSpPr>
            <a:cxnSpLocks/>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a:t>
            </a:r>
            <a:r>
              <a:rPr lang="en-US" sz="260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r>
              <a:rPr lang="en-US" sz="2600"/>
              <a:t>Create More Analyses</a:t>
            </a:r>
            <a:endParaRPr lang="en-US" sz="2600" dirty="0"/>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7</a:t>
            </a:r>
          </a:p>
        </p:txBody>
      </p:sp>
    </p:spTree>
    <p:extLst>
      <p:ext uri="{BB962C8B-B14F-4D97-AF65-F5344CB8AC3E}">
        <p14:creationId xmlns:p14="http://schemas.microsoft.com/office/powerpoint/2010/main" val="556778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5EC1EE-AF7C-4DF1-8D20-F1DE2DB5A4E0}"/>
              </a:ext>
            </a:extLst>
          </p:cNvPr>
          <p:cNvPicPr>
            <a:picLocks noChangeAspect="1"/>
          </p:cNvPicPr>
          <p:nvPr/>
        </p:nvPicPr>
        <p:blipFill>
          <a:blip r:embed="rId3"/>
          <a:stretch>
            <a:fillRect/>
          </a:stretch>
        </p:blipFill>
        <p:spPr>
          <a:xfrm>
            <a:off x="3846287" y="1192978"/>
            <a:ext cx="7068456" cy="5647703"/>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921075" y="1966082"/>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1278996" y="4229294"/>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953106" y="5379640"/>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3"/>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5"/>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nchor="t">
            <a:spAutoFit/>
          </a:bodyPr>
          <a:lstStyle/>
          <a:p>
            <a:r>
              <a:rPr lang="en-US" sz="2400" dirty="0">
                <a:solidFill>
                  <a:srgbClr val="FF0000"/>
                </a:solidFill>
                <a:latin typeface="+mj-lt"/>
              </a:rPr>
              <a:t>Change ‘Publicly </a:t>
            </a:r>
            <a:r>
              <a:rPr lang="en-US" sz="2400">
                <a:solidFill>
                  <a:srgbClr val="FF0000"/>
                </a:solidFill>
                <a:latin typeface="+mj-lt"/>
              </a:rPr>
              <a:t>Accessible</a:t>
            </a:r>
            <a:r>
              <a:rPr lang="en-US" sz="2400" dirty="0">
                <a:solidFill>
                  <a:srgbClr val="FF0000"/>
                </a:solidFill>
                <a:latin typeface="+mj-lt"/>
              </a:rPr>
              <a:t>’ to Yes</a:t>
            </a:r>
          </a:p>
        </p:txBody>
      </p:sp>
      <p:cxnSp>
        <p:nvCxnSpPr>
          <p:cNvPr id="4" name="Straight Arrow Connector 3">
            <a:extLst>
              <a:ext uri="{FF2B5EF4-FFF2-40B4-BE49-F238E27FC236}">
                <a16:creationId xmlns:a16="http://schemas.microsoft.com/office/drawing/2014/main" id="{2FFE3D35-EAD6-4AE5-A29E-DF70E1879F72}"/>
              </a:ext>
            </a:extLst>
          </p:cNvPr>
          <p:cNvCxnSpPr>
            <a:cxnSpLocks/>
          </p:cNvCxnSpPr>
          <p:nvPr/>
        </p:nvCxnSpPr>
        <p:spPr>
          <a:xfrm>
            <a:off x="3003577" y="3882600"/>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450E57-78F0-48FA-B9B5-44D0B8E92530}"/>
              </a:ext>
            </a:extLst>
          </p:cNvPr>
          <p:cNvSpPr txBox="1"/>
          <p:nvPr/>
        </p:nvSpPr>
        <p:spPr>
          <a:xfrm>
            <a:off x="972265" y="3360331"/>
            <a:ext cx="2534160" cy="830997"/>
          </a:xfrm>
          <a:prstGeom prst="rect">
            <a:avLst/>
          </a:prstGeom>
          <a:noFill/>
        </p:spPr>
        <p:txBody>
          <a:bodyPr wrap="square" rtlCol="0" anchor="t">
            <a:spAutoFit/>
          </a:bodyPr>
          <a:lstStyle/>
          <a:p>
            <a:r>
              <a:rPr lang="en-US" sz="2400" dirty="0">
                <a:solidFill>
                  <a:srgbClr val="FF0000"/>
                </a:solidFill>
                <a:latin typeface="+mj-lt"/>
              </a:rPr>
              <a:t>Take note of the VPC id for later</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8" grpId="0"/>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B7445B1-BC13-4EC4-96D1-A6167DA1DF2A}"/>
              </a:ext>
            </a:extLst>
          </p:cNvPr>
          <p:cNvPicPr>
            <a:picLocks noChangeAspect="1"/>
          </p:cNvPicPr>
          <p:nvPr/>
        </p:nvPicPr>
        <p:blipFill>
          <a:blip r:embed="rId2"/>
          <a:stretch>
            <a:fillRect/>
          </a:stretch>
        </p:blipFill>
        <p:spPr>
          <a:xfrm>
            <a:off x="978976" y="2141111"/>
            <a:ext cx="10059691" cy="3182796"/>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2" descr="A screenshot of a cell phone&#10;&#10;Description generated with very high confidence">
            <a:extLst>
              <a:ext uri="{FF2B5EF4-FFF2-40B4-BE49-F238E27FC236}">
                <a16:creationId xmlns:a16="http://schemas.microsoft.com/office/drawing/2014/main" id="{1B99EF28-CC8C-4073-9847-15217FE56198}"/>
              </a:ext>
            </a:extLst>
          </p:cNvPr>
          <p:cNvPicPr>
            <a:picLocks noChangeAspect="1"/>
          </p:cNvPicPr>
          <p:nvPr/>
        </p:nvPicPr>
        <p:blipFill>
          <a:blip r:embed="rId2"/>
          <a:stretch>
            <a:fillRect/>
          </a:stretch>
        </p:blipFill>
        <p:spPr>
          <a:xfrm>
            <a:off x="8321299" y="1436049"/>
            <a:ext cx="3679555" cy="375342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E42A21A-F16B-4BA4-93EA-25A17212443D}"/>
              </a:ext>
            </a:extLst>
          </p:cNvPr>
          <p:cNvPicPr>
            <a:picLocks noChangeAspect="1"/>
          </p:cNvPicPr>
          <p:nvPr/>
        </p:nvPicPr>
        <p:blipFill rotWithShape="1">
          <a:blip r:embed="rId3"/>
          <a:srcRect t="18836" r="3749" b="7244"/>
          <a:stretch/>
        </p:blipFill>
        <p:spPr>
          <a:xfrm>
            <a:off x="591519" y="4123603"/>
            <a:ext cx="7127978" cy="1722611"/>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1D91F6FB-18A2-456B-889E-8DA2D6F4EDD1}"/>
              </a:ext>
            </a:extLst>
          </p:cNvPr>
          <p:cNvPicPr>
            <a:picLocks noChangeAspect="1"/>
          </p:cNvPicPr>
          <p:nvPr/>
        </p:nvPicPr>
        <p:blipFill>
          <a:blip r:embed="rId4"/>
          <a:stretch>
            <a:fillRect/>
          </a:stretch>
        </p:blipFill>
        <p:spPr>
          <a:xfrm>
            <a:off x="216977" y="2134653"/>
            <a:ext cx="7877012" cy="247245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nchor="t">
            <a:spAutoFit/>
          </a:bodyPr>
          <a:lstStyle/>
          <a:p>
            <a:r>
              <a:rPr lang="en-US" sz="2400" dirty="0">
                <a:solidFill>
                  <a:srgbClr val="FF0000"/>
                </a:solidFill>
              </a:rPr>
              <a:t>Select </a:t>
            </a:r>
            <a:r>
              <a:rPr lang="en-US" sz="2400">
                <a:solidFill>
                  <a:srgbClr val="FF0000"/>
                </a:solidFill>
              </a:rPr>
              <a:t>glue-tutorial-xxx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405374"/>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11421969" y="4199139"/>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429708" y="3008741"/>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958557" y="4985628"/>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3180983" y="5939737"/>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791559" y="5322688"/>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nchor="t">
            <a:spAutoFit/>
          </a:bodyPr>
          <a:lstStyle/>
          <a:p>
            <a:r>
              <a:rPr lang="en-US" sz="2400" dirty="0">
                <a:solidFill>
                  <a:srgbClr val="FF0000"/>
                </a:solidFill>
              </a:rPr>
              <a:t>Select the Redshift JDBC Driver you </a:t>
            </a:r>
            <a:r>
              <a:rPr lang="en-US" sz="2400">
                <a:solidFill>
                  <a:srgbClr val="FF0000"/>
                </a:solidFill>
              </a:rPr>
              <a:t>downloaded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884139" cy="157691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2051" y="3745943"/>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err="1">
                <a:solidFill>
                  <a:schemeClr val="bg1"/>
                </a:solidFill>
                <a:latin typeface="Lucida Console"/>
              </a:rPr>
              <a:t>aws</a:t>
            </a:r>
            <a:r>
              <a:rPr lang="en-US" sz="2400" dirty="0">
                <a:solidFill>
                  <a:schemeClr val="bg1"/>
                </a:solidFill>
                <a:latin typeface="Lucida Console"/>
              </a:rPr>
              <a:t> s3api create-bucket --bucket  glue-tutorial-XXX --region </a:t>
            </a:r>
            <a:r>
              <a:rPr lang="en-US" sz="2400">
                <a:solidFill>
                  <a:schemeClr val="bg1"/>
                </a:solidFill>
                <a:latin typeface="Lucida Console"/>
              </a:rPr>
              <a:t>us-east-2</a:t>
            </a:r>
            <a:endParaRPr lang="en-US" sz="240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983205"/>
            <a:ext cx="3399037" cy="3232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dirty="0" err="1">
                <a:solidFill>
                  <a:schemeClr val="bg1"/>
                </a:solidFill>
                <a:latin typeface="Lucida Console"/>
              </a:rPr>
              <a:t>aws</a:t>
            </a:r>
            <a:r>
              <a:rPr lang="en-US" sz="2400" dirty="0">
                <a:solidFill>
                  <a:schemeClr val="bg1"/>
                </a:solidFill>
                <a:latin typeface="Lucida Console"/>
              </a:rPr>
              <a:t> s3 cp &lt;your-file-path&gt;/</a:t>
            </a:r>
            <a:r>
              <a:rPr lang="en-US" sz="2400" dirty="0" err="1">
                <a:solidFill>
                  <a:schemeClr val="bg1"/>
                </a:solidFill>
                <a:latin typeface="Lucida Console"/>
              </a:rPr>
              <a:t>aws</a:t>
            </a:r>
            <a:r>
              <a:rPr lang="en-US" sz="2400" dirty="0">
                <a:solidFill>
                  <a:schemeClr val="bg1"/>
                </a:solidFill>
                <a:latin typeface="Lucida Console"/>
              </a:rPr>
              <a:t>-glue-tutorial/WA_Sales_Products.csv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vert="horz" lIns="91440" tIns="45720" rIns="91440" bIns="45720" rtlCol="0" anchor="t">
            <a:normAutofit/>
          </a:bodyPr>
          <a:lstStyle/>
          <a:p>
            <a:r>
              <a:rPr lang="en-US" sz="2800"/>
              <a:t>Scans file data to create metadata</a:t>
            </a:r>
          </a:p>
          <a:p>
            <a:r>
              <a:rPr lang="en-US" sz="2800" dirty="0"/>
              <a:t>Determines column names and data types</a:t>
            </a:r>
          </a:p>
          <a:p>
            <a:r>
              <a:rPr lang="en-US" sz="2800"/>
              <a:t>Creates a Glue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4">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5">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6">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3">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757057" y="3666974"/>
            <a:ext cx="5419916" cy="5131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65075"/>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
        <p:nvSpPr>
          <p:cNvPr id="3" name="TextBox 2">
            <a:extLst>
              <a:ext uri="{FF2B5EF4-FFF2-40B4-BE49-F238E27FC236}">
                <a16:creationId xmlns:a16="http://schemas.microsoft.com/office/drawing/2014/main" id="{53DBCD78-69CA-41F0-9B08-0A1BA3A83789}"/>
              </a:ext>
            </a:extLst>
          </p:cNvPr>
          <p:cNvSpPr txBox="1"/>
          <p:nvPr/>
        </p:nvSpPr>
        <p:spPr>
          <a:xfrm>
            <a:off x="4303085" y="4004453"/>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3937219"/>
            <a:ext cx="1002500" cy="308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200329"/>
          </a:xfrm>
          <a:prstGeom prst="rect">
            <a:avLst/>
          </a:prstGeom>
          <a:noFill/>
        </p:spPr>
        <p:txBody>
          <a:bodyPr wrap="square" rtlCol="0" anchor="t">
            <a:spAutoFit/>
          </a:bodyPr>
          <a:lstStyle/>
          <a:p>
            <a:r>
              <a:rPr lang="en-US" sz="2400" dirty="0">
                <a:solidFill>
                  <a:srgbClr val="FF0000"/>
                </a:solidFill>
              </a:rPr>
              <a:t>Choose the database you created for your </a:t>
            </a:r>
            <a:r>
              <a:rPr lang="en-US" sz="2400">
                <a:solidFill>
                  <a:srgbClr val="FF0000"/>
                </a:solidFill>
              </a:rPr>
              <a:t>table to be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200329"/>
          </a:xfrm>
          <a:prstGeom prst="rect">
            <a:avLst/>
          </a:prstGeom>
          <a:noFill/>
        </p:spPr>
        <p:txBody>
          <a:bodyPr wrap="square" rtlCol="0" anchor="t">
            <a:spAutoFit/>
          </a:bodyPr>
          <a:lstStyle/>
          <a:p>
            <a:r>
              <a:rPr lang="en-US" sz="2400" dirty="0">
                <a:solidFill>
                  <a:srgbClr val="FF0000"/>
                </a:solidFill>
              </a:rPr>
              <a:t>The crawler will update the table if there is a </a:t>
            </a:r>
            <a:r>
              <a:rPr lang="en-US" sz="2400">
                <a:solidFill>
                  <a:srgbClr val="FF0000"/>
                </a:solidFill>
              </a:rPr>
              <a:t>change in the data</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4"/>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3">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3">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vert="horz" lIns="91440" tIns="45720" rIns="91440" bIns="45720" rtlCol="0" anchor="t">
            <a:normAutofit fontScale="92500" lnSpcReduction="20000"/>
          </a:bodyPr>
          <a:lstStyle/>
          <a:p>
            <a:pPr marL="0" indent="0">
              <a:buNone/>
            </a:pPr>
            <a:r>
              <a:rPr lang="en-US" sz="2400"/>
              <a:t>Original Data File(WA_Sales_Products.csv)</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3"/>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3">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4"/>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3" name="TextBox 12">
            <a:extLst>
              <a:ext uri="{FF2B5EF4-FFF2-40B4-BE49-F238E27FC236}">
                <a16:creationId xmlns:a16="http://schemas.microsoft.com/office/drawing/2014/main" id="{1265E268-438B-48C2-BCAB-E93AF3938147}"/>
              </a:ext>
            </a:extLst>
          </p:cNvPr>
          <p:cNvSpPr txBox="1"/>
          <p:nvPr/>
        </p:nvSpPr>
        <p:spPr>
          <a:xfrm>
            <a:off x="6360489" y="3873821"/>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3"/>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nchor="t">
            <a:spAutoFit/>
          </a:bodyPr>
          <a:lstStyle/>
          <a:p>
            <a:r>
              <a:rPr lang="en-US" sz="2400">
                <a:solidFill>
                  <a:srgbClr val="FF0000"/>
                </a:solidFill>
              </a:rPr>
              <a:t>Give your job a name: glue_tutorial_XXX</a:t>
            </a:r>
            <a:endParaRPr lang="en-US" sz="2400" dirty="0">
              <a:solidFill>
                <a:srgbClr val="FF0000"/>
              </a:solidFill>
            </a:endParaRP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nchor="t">
            <a:spAutoFit/>
          </a:bodyPr>
          <a:lstStyle/>
          <a:p>
            <a:r>
              <a:rPr lang="en-US" sz="2400" dirty="0">
                <a:solidFill>
                  <a:srgbClr val="FF0000"/>
                </a:solidFill>
              </a:rPr>
              <a:t>Give your script a name </a:t>
            </a:r>
            <a:r>
              <a:rPr lang="en-US" sz="2400">
                <a:solidFill>
                  <a:srgbClr val="FF0000"/>
                </a:solidFill>
              </a:rPr>
              <a:t>glue_tutorial_XXX</a:t>
            </a:r>
            <a:endParaRPr lang="en-US" sz="2400" dirty="0">
              <a:solidFill>
                <a:srgbClr val="FF0000"/>
              </a:solidFill>
            </a:endParaRP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58A311D-A212-4A83-AE32-4E4956E9EBDC}"/>
              </a:ext>
            </a:extLst>
          </p:cNvPr>
          <p:cNvPicPr>
            <a:picLocks noChangeAspect="1"/>
          </p:cNvPicPr>
          <p:nvPr/>
        </p:nvPicPr>
        <p:blipFill>
          <a:blip r:embed="rId3"/>
          <a:stretch>
            <a:fillRect/>
          </a:stretch>
        </p:blipFill>
        <p:spPr>
          <a:xfrm>
            <a:off x="3633061" y="371128"/>
            <a:ext cx="4757979" cy="6270728"/>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825736" y="2611975"/>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825736" y="5658201"/>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vert="horz" lIns="91440" tIns="45720" rIns="91440" bIns="45720" rtlCol="0" anchor="t">
            <a:normAutofit/>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awsglue.transforms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awsglue.utils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getResolvedOptions</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SparkContext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GlueContext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awsglue.dynamicframe</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DynamicFrame</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awsglue.job</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Job</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pyspark.sql.functions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pyspark.sql.types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a:ea typeface="MS Mincho"/>
                <a:cs typeface="Arabic Typesetting"/>
              </a:rPr>
              <a:t>args</a:t>
            </a:r>
            <a:r>
              <a:rPr lang="en-US" sz="1600" dirty="0">
                <a:latin typeface="Lucida Console"/>
                <a:ea typeface="MS Mincho"/>
                <a:cs typeface="Arabic Typesetting"/>
              </a:rPr>
              <a:t> = </a:t>
            </a:r>
            <a:r>
              <a:rPr lang="en-US" sz="1600" dirty="0" err="1">
                <a:latin typeface="Lucida Console"/>
                <a:ea typeface="MS Mincho"/>
                <a:cs typeface="Arabic Typesetting"/>
              </a:rPr>
              <a:t>getResolvedOptions</a:t>
            </a:r>
            <a:r>
              <a:rPr lang="en-US" sz="1600" dirty="0">
                <a:latin typeface="Lucida Console"/>
                <a:ea typeface="MS Mincho"/>
                <a:cs typeface="Arabic Typesetting"/>
              </a:rPr>
              <a:t>(</a:t>
            </a:r>
            <a:r>
              <a:rPr lang="en-US" sz="1600" dirty="0" err="1">
                <a:latin typeface="Lucida Console"/>
                <a:ea typeface="MS Mincho"/>
                <a:cs typeface="Arabic Typesetting"/>
              </a:rPr>
              <a:t>sys.argv</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a:t>
            </a:r>
            <a:r>
              <a:rPr lang="en-US" sz="1600" dirty="0" err="1">
                <a:solidFill>
                  <a:srgbClr val="339933"/>
                </a:solidFill>
                <a:latin typeface="Lucida Console"/>
                <a:ea typeface="MS Mincho"/>
                <a:cs typeface="Arabic Typesetting"/>
              </a:rPr>
              <a:t>TempDir</a:t>
            </a:r>
            <a:r>
              <a:rPr lang="en-US" sz="1600" dirty="0">
                <a:solidFill>
                  <a:srgbClr val="339933"/>
                </a:solidFill>
                <a:latin typeface="Lucida Console"/>
                <a:ea typeface="MS Mincho"/>
                <a:cs typeface="Arabic Typesetting"/>
              </a:rPr>
              <a:t>'</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'JOB_NAME'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'SCHEMA_NAME’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'CONNECTION_NAME’</a:t>
            </a:r>
            <a:r>
              <a:rPr lang="en-US" sz="1600" dirty="0">
                <a:latin typeface="Lucida Console"/>
                <a:ea typeface="MS Mincho"/>
                <a:cs typeface="Arabic Typesetting"/>
              </a:rPr>
              <a:t>])</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6096000" y="5336340"/>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851715" y="3590516"/>
            <a:ext cx="2985999" cy="3537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837714" y="299035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
        <p:nvSpPr>
          <p:cNvPr id="12" name="TextBox 11">
            <a:extLst>
              <a:ext uri="{FF2B5EF4-FFF2-40B4-BE49-F238E27FC236}">
                <a16:creationId xmlns:a16="http://schemas.microsoft.com/office/drawing/2014/main" id="{09E473BE-6B97-4322-9BF3-05F1CF10F2CE}"/>
              </a:ext>
            </a:extLst>
          </p:cNvPr>
          <p:cNvSpPr txBox="1"/>
          <p:nvPr/>
        </p:nvSpPr>
        <p:spPr>
          <a:xfrm>
            <a:off x="8007292" y="435612"/>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5" name="Straight Arrow Connector 14">
            <a:extLst>
              <a:ext uri="{FF2B5EF4-FFF2-40B4-BE49-F238E27FC236}">
                <a16:creationId xmlns:a16="http://schemas.microsoft.com/office/drawing/2014/main" id="{ECE99D1C-310A-4223-808A-A4606BC6DDDD}"/>
              </a:ext>
            </a:extLst>
          </p:cNvPr>
          <p:cNvCxnSpPr>
            <a:cxnSpLocks/>
            <a:stCxn id="12" idx="1"/>
          </p:cNvCxnSpPr>
          <p:nvPr/>
        </p:nvCxnSpPr>
        <p:spPr>
          <a:xfrm flipH="1">
            <a:off x="5812972" y="1589774"/>
            <a:ext cx="2194320" cy="8164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4" y="1365102"/>
            <a:ext cx="7072874" cy="4153955"/>
          </a:xfrm>
        </p:spPr>
        <p:txBody>
          <a:bodyPr vert="horz" lIns="91440" tIns="45720" rIns="91440" bIns="45720" rtlCol="0" anchor="t">
            <a:normAutofit/>
          </a:bodyPr>
          <a:lstStyle/>
          <a:p>
            <a:pPr marL="0" indent="0">
              <a:spcBef>
                <a:spcPts val="600"/>
              </a:spcBef>
              <a:buNone/>
            </a:pPr>
            <a:r>
              <a:rPr lang="en-US" sz="1600" dirty="0">
                <a:latin typeface="Lucida Console" panose="020B0609040504020204" pitchFamily="49" charset="0"/>
                <a:ea typeface="MS Mincho"/>
                <a:cs typeface="Arabic Typesetting"/>
              </a:rPr>
              <a:t>…</a:t>
            </a:r>
          </a:p>
          <a:p>
            <a:pPr marL="0" indent="0">
              <a:spcBef>
                <a:spcPts val="600"/>
              </a:spcBef>
              <a:buNone/>
            </a:pP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SparkContext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a:t>
            </a:r>
          </a:p>
          <a:p>
            <a:pPr marL="0" indent="0">
              <a:spcBef>
                <a:spcPts val="600"/>
              </a:spcBef>
              <a:buNone/>
            </a:pPr>
            <a:r>
              <a:rPr lang="en-US" sz="1600" dirty="0">
                <a:latin typeface="Lucida Console" panose="020B0609040504020204" pitchFamily="49" charset="0"/>
                <a:ea typeface="+mn-lt"/>
                <a:cs typeface="+mn-lt"/>
              </a:rPr>
              <a:t>spark = </a:t>
            </a:r>
            <a:r>
              <a:rPr lang="en-US" sz="1600" dirty="0" err="1">
                <a:latin typeface="Lucida Console" panose="020B0609040504020204" pitchFamily="49" charset="0"/>
                <a:ea typeface="+mn-lt"/>
                <a:cs typeface="+mn-lt"/>
              </a:rPr>
              <a:t>glueContext.spark_session</a:t>
            </a:r>
            <a:endParaRPr lang="en-US" sz="1600" dirty="0">
              <a:latin typeface="Lucida Console" panose="020B0609040504020204" pitchFamily="49" charset="0"/>
              <a:ea typeface="+mn-lt"/>
              <a:cs typeface="+mn-lt"/>
            </a:endParaRPr>
          </a:p>
          <a:p>
            <a:pPr marL="0" indent="0">
              <a:spcBef>
                <a:spcPts val="600"/>
              </a:spcBef>
              <a:buNone/>
            </a:pPr>
            <a:r>
              <a:rPr lang="en-US" sz="1600" dirty="0">
                <a:latin typeface="Lucida Console" panose="020B0609040504020204" pitchFamily="49" charset="0"/>
                <a:ea typeface="+mn-lt"/>
                <a:cs typeface="+mn-lt"/>
              </a:rPr>
              <a:t>job = Job(</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job.init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r>
              <a:rPr lang="en-US" sz="1600" dirty="0">
                <a:solidFill>
                  <a:srgbClr val="339933"/>
                </a:solidFill>
                <a:latin typeface="Lucida Console" panose="020B0609040504020204" pitchFamily="49" charset="0"/>
                <a:ea typeface="+mn-lt"/>
                <a:cs typeface="+mn-lt"/>
              </a:rPr>
              <a:t>'JOB_NAME'</a:t>
            </a:r>
            <a:r>
              <a:rPr lang="en-US" sz="1600" dirty="0">
                <a:latin typeface="Lucida Console" panose="020B0609040504020204" pitchFamily="49" charset="0"/>
                <a:ea typeface="+mn-lt"/>
                <a:cs typeface="+mn-lt"/>
              </a:rPr>
              <a:t>], </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a:rPr>
              <a:t>datasource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glueContext.create_dynamic_frame.from_catalog</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database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‘GLUE_DB_NAME'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a:t>
            </a:r>
            <a:r>
              <a:rPr lang="en-US" sz="1600" dirty="0" err="1">
                <a:latin typeface="Lucida Console" panose="020B0609040504020204" pitchFamily="49" charset="0"/>
                <a:cs typeface="Simplified Arabic Fixed"/>
              </a:rPr>
              <a:t>table_name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‘GLUE_TABLE_NAME'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6498771" y="3302625"/>
            <a:ext cx="1888469" cy="139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4192422" y="4340205"/>
            <a:ext cx="1108921" cy="115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5321502" y="4883894"/>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387240" y="2517795"/>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cxnSp>
        <p:nvCxnSpPr>
          <p:cNvPr id="15" name="Straight Arrow Connector 14">
            <a:extLst>
              <a:ext uri="{FF2B5EF4-FFF2-40B4-BE49-F238E27FC236}">
                <a16:creationId xmlns:a16="http://schemas.microsoft.com/office/drawing/2014/main" id="{201BBF99-6FB4-494F-AB25-DBD7F228BA69}"/>
              </a:ext>
            </a:extLst>
          </p:cNvPr>
          <p:cNvCxnSpPr>
            <a:cxnSpLocks/>
            <a:stCxn id="18" idx="1"/>
          </p:cNvCxnSpPr>
          <p:nvPr/>
        </p:nvCxnSpPr>
        <p:spPr>
          <a:xfrm flipH="1">
            <a:off x="4419600" y="1405187"/>
            <a:ext cx="2264096" cy="7079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9C6F49-A732-408C-90B6-A21E219048CE}"/>
              </a:ext>
            </a:extLst>
          </p:cNvPr>
          <p:cNvSpPr txBox="1"/>
          <p:nvPr/>
        </p:nvSpPr>
        <p:spPr>
          <a:xfrm>
            <a:off x="6683696" y="435691"/>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9091035" y="5115464"/>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2" y="1919133"/>
            <a:ext cx="2982353" cy="3721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991600" y="3886200"/>
            <a:ext cx="1116495" cy="10759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901885" y="5715628"/>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524195" y="502457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vert="horz" lIns="91440" tIns="45720" rIns="91440" bIns="45720" rtlCol="0" anchor="t">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31264-CAAC-4128-AD61-016973A229E1}"/>
              </a:ext>
            </a:extLst>
          </p:cNvPr>
          <p:cNvPicPr>
            <a:picLocks noChangeAspect="1"/>
          </p:cNvPicPr>
          <p:nvPr/>
        </p:nvPicPr>
        <p:blipFill>
          <a:blip r:embed="rId3"/>
          <a:stretch>
            <a:fillRect/>
          </a:stretch>
        </p:blipFill>
        <p:spPr>
          <a:xfrm>
            <a:off x="4141804" y="3429000"/>
            <a:ext cx="7220279" cy="296129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5"/>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4224782" y="5893084"/>
            <a:ext cx="2165131" cy="3908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91C2BD-21EF-4EBF-8FE1-EA9BA4AA9820}"/>
              </a:ext>
            </a:extLst>
          </p:cNvPr>
          <p:cNvPicPr>
            <a:picLocks noChangeAspect="1"/>
          </p:cNvPicPr>
          <p:nvPr/>
        </p:nvPicPr>
        <p:blipFill>
          <a:blip r:embed="rId3"/>
          <a:stretch>
            <a:fillRect/>
          </a:stretch>
        </p:blipFill>
        <p:spPr>
          <a:xfrm>
            <a:off x="2892111" y="1513256"/>
            <a:ext cx="8331060" cy="507284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
        <p:nvSpPr>
          <p:cNvPr id="14" name="Oval 13">
            <a:extLst>
              <a:ext uri="{FF2B5EF4-FFF2-40B4-BE49-F238E27FC236}">
                <a16:creationId xmlns:a16="http://schemas.microsoft.com/office/drawing/2014/main" id="{9DCF44C8-CE1F-4615-8292-5E88C395D957}"/>
              </a:ext>
            </a:extLst>
          </p:cNvPr>
          <p:cNvSpPr/>
          <p:nvPr/>
        </p:nvSpPr>
        <p:spPr>
          <a:xfrm>
            <a:off x="2915230" y="2770313"/>
            <a:ext cx="350486"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367765" y="3748426"/>
            <a:ext cx="2226734" cy="1569660"/>
          </a:xfrm>
          <a:prstGeom prst="rect">
            <a:avLst/>
          </a:prstGeom>
          <a:noFill/>
        </p:spPr>
        <p:txBody>
          <a:bodyPr wrap="square" rtlCol="0">
            <a:spAutoFit/>
          </a:bodyPr>
          <a:lstStyle/>
          <a:p>
            <a:r>
              <a:rPr lang="en-US" sz="2400" dirty="0">
                <a:solidFill>
                  <a:srgbClr val="FF0000"/>
                </a:solidFill>
              </a:rPr>
              <a:t>Name the role and choose permissions for S3</a:t>
            </a:r>
          </a:p>
        </p:txBody>
      </p:sp>
      <p:cxnSp>
        <p:nvCxnSpPr>
          <p:cNvPr id="20" name="Straight Arrow Connector 19">
            <a:extLst>
              <a:ext uri="{FF2B5EF4-FFF2-40B4-BE49-F238E27FC236}">
                <a16:creationId xmlns:a16="http://schemas.microsoft.com/office/drawing/2014/main" id="{2239C3BD-F96B-4D95-84F6-ED32595EA394}"/>
              </a:ext>
            </a:extLst>
          </p:cNvPr>
          <p:cNvCxnSpPr>
            <a:cxnSpLocks/>
          </p:cNvCxnSpPr>
          <p:nvPr/>
        </p:nvCxnSpPr>
        <p:spPr>
          <a:xfrm>
            <a:off x="2296886" y="4396702"/>
            <a:ext cx="793587" cy="2731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2025748" y="5052847"/>
            <a:ext cx="978709" cy="8008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15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A502D-3917-4726-83EF-7965A4D3204F}"/>
              </a:ext>
            </a:extLst>
          </p:cNvPr>
          <p:cNvPicPr>
            <a:picLocks noChangeAspect="1"/>
          </p:cNvPicPr>
          <p:nvPr/>
        </p:nvPicPr>
        <p:blipFill>
          <a:blip r:embed="rId3"/>
          <a:stretch>
            <a:fillRect/>
          </a:stretch>
        </p:blipFill>
        <p:spPr>
          <a:xfrm>
            <a:off x="240053" y="3254829"/>
            <a:ext cx="4935922" cy="2642375"/>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1"/>
            <a:ext cx="4095584" cy="1668834"/>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4992763" y="1727989"/>
            <a:ext cx="803322" cy="2724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C5328C-BF89-47B7-B4B6-9AF9491FF478}"/>
              </a:ext>
            </a:extLst>
          </p:cNvPr>
          <p:cNvCxnSpPr>
            <a:cxnSpLocks/>
          </p:cNvCxnSpPr>
          <p:nvPr/>
        </p:nvCxnSpPr>
        <p:spPr>
          <a:xfrm flipV="1">
            <a:off x="5130800" y="2306111"/>
            <a:ext cx="633432" cy="209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D6746D-1CB7-4E38-AEB5-E6017785E3E1}"/>
              </a:ext>
            </a:extLst>
          </p:cNvPr>
          <p:cNvCxnSpPr>
            <a:cxnSpLocks/>
          </p:cNvCxnSpPr>
          <p:nvPr/>
        </p:nvCxnSpPr>
        <p:spPr>
          <a:xfrm flipV="1">
            <a:off x="5331401" y="4001822"/>
            <a:ext cx="446582" cy="5741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B7DFF5-092B-4500-804E-8C7A04473B61}"/>
              </a:ext>
            </a:extLst>
          </p:cNvPr>
          <p:cNvCxnSpPr>
            <a:cxnSpLocks/>
          </p:cNvCxnSpPr>
          <p:nvPr/>
        </p:nvCxnSpPr>
        <p:spPr>
          <a:xfrm flipV="1">
            <a:off x="5331401" y="5623029"/>
            <a:ext cx="446582" cy="5709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DA0AA4-5FE4-477C-9CDF-233411C16C6E}"/>
              </a:ext>
            </a:extLst>
          </p:cNvPr>
          <p:cNvPicPr>
            <a:picLocks noChangeAspect="1"/>
          </p:cNvPicPr>
          <p:nvPr/>
        </p:nvPicPr>
        <p:blipFill>
          <a:blip r:embed="rId3"/>
          <a:stretch>
            <a:fillRect/>
          </a:stretch>
        </p:blipFill>
        <p:spPr>
          <a:xfrm>
            <a:off x="2349275" y="2809187"/>
            <a:ext cx="8998191" cy="2859437"/>
          </a:xfrm>
          <a:prstGeom prst="rect">
            <a:avLst/>
          </a:prstGeom>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25CC8A58-C815-4199-B1F4-381D43D61165}"/>
              </a:ext>
            </a:extLst>
          </p:cNvPr>
          <p:cNvPicPr>
            <a:picLocks noChangeAspect="1"/>
          </p:cNvPicPr>
          <p:nvPr/>
        </p:nvPicPr>
        <p:blipFill>
          <a:blip r:embed="rId4"/>
          <a:stretch>
            <a:fillRect/>
          </a:stretch>
        </p:blipFill>
        <p:spPr>
          <a:xfrm>
            <a:off x="5669826" y="406787"/>
            <a:ext cx="4775141" cy="2174357"/>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chemeClr val="tx1">
                    <a:lumMod val="75000"/>
                    <a:lumOff val="25000"/>
                  </a:schemeClr>
                </a:solidFill>
                <a:latin typeface="Lucida Console" panose="020B0609040504020204" pitchFamily="49" charset="0"/>
                <a:ea typeface="MS Mincho" panose="020B0400000000000000" pitchFamily="49" charset="-128"/>
                <a:cs typeface="Arabic Typesetting" panose="020B0604020202020204" pitchFamily="66" charset="-78"/>
              </a:rPr>
              <a:t>)</a:t>
            </a:r>
          </a:p>
        </p:txBody>
      </p:sp>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714215" cy="2097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524196" y="2776529"/>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291264" y="511270"/>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915118" y="923338"/>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source_key_name.rsplit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].split(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 '</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AC1D8-3BD6-46CB-AE76-E1EBE8FE9747}"/>
              </a:ext>
            </a:extLst>
          </p:cNvPr>
          <p:cNvPicPr>
            <a:picLocks noChangeAspect="1"/>
          </p:cNvPicPr>
          <p:nvPr/>
        </p:nvPicPr>
        <p:blipFill rotWithShape="1">
          <a:blip r:embed="rId3"/>
          <a:srcRect b="36258"/>
          <a:stretch/>
        </p:blipFill>
        <p:spPr>
          <a:xfrm>
            <a:off x="1925459" y="1596391"/>
            <a:ext cx="8341081" cy="2475534"/>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rotWithShape="1">
          <a:blip r:embed="rId4">
            <a:extLst>
              <a:ext uri="{28A0092B-C50C-407E-A947-70E740481C1C}">
                <a14:useLocalDpi xmlns:a14="http://schemas.microsoft.com/office/drawing/2010/main" val="0"/>
              </a:ext>
            </a:extLst>
          </a:blip>
          <a:srcRect r="29189"/>
          <a:stretch/>
        </p:blipFill>
        <p:spPr>
          <a:xfrm>
            <a:off x="440267" y="4610471"/>
            <a:ext cx="605198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rotWithShape="1">
          <a:blip r:embed="rId5">
            <a:extLst>
              <a:ext uri="{28A0092B-C50C-407E-A947-70E740481C1C}">
                <a14:useLocalDpi xmlns:a14="http://schemas.microsoft.com/office/drawing/2010/main" val="0"/>
              </a:ext>
            </a:extLst>
          </a:blip>
          <a:srcRect t="13477"/>
          <a:stretch/>
        </p:blipFill>
        <p:spPr>
          <a:xfrm>
            <a:off x="6711245" y="4294644"/>
            <a:ext cx="4622800" cy="2287554"/>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flipH="1">
            <a:off x="8686800" y="4397829"/>
            <a:ext cx="2866236" cy="76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21277" y="4136571"/>
            <a:ext cx="600519" cy="12293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
        <p:nvSpPr>
          <p:cNvPr id="17" name="Oval 16">
            <a:extLst>
              <a:ext uri="{FF2B5EF4-FFF2-40B4-BE49-F238E27FC236}">
                <a16:creationId xmlns:a16="http://schemas.microsoft.com/office/drawing/2014/main" id="{A92AC5E8-81A8-4E1D-84BF-8F0E8E63BB63}"/>
              </a:ext>
            </a:extLst>
          </p:cNvPr>
          <p:cNvSpPr/>
          <p:nvPr/>
        </p:nvSpPr>
        <p:spPr>
          <a:xfrm>
            <a:off x="2094806" y="3530243"/>
            <a:ext cx="774194" cy="41358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77190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BE096-D6FC-4C45-ACD9-18A68F1DB4E8}"/>
              </a:ext>
            </a:extLst>
          </p:cNvPr>
          <p:cNvPicPr>
            <a:picLocks noChangeAspect="1"/>
          </p:cNvPicPr>
          <p:nvPr/>
        </p:nvPicPr>
        <p:blipFill>
          <a:blip r:embed="rId3"/>
          <a:stretch>
            <a:fillRect/>
          </a:stretch>
        </p:blipFill>
        <p:spPr>
          <a:xfrm>
            <a:off x="2217619" y="3786959"/>
            <a:ext cx="7460598" cy="2831794"/>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57041F15-0DE2-4B55-B523-AEC5B8FE9243}"/>
              </a:ext>
            </a:extLst>
          </p:cNvPr>
          <p:cNvPicPr>
            <a:picLocks noChangeAspect="1"/>
          </p:cNvPicPr>
          <p:nvPr/>
        </p:nvPicPr>
        <p:blipFill>
          <a:blip r:embed="rId4"/>
          <a:stretch>
            <a:fillRect/>
          </a:stretch>
        </p:blipFill>
        <p:spPr>
          <a:xfrm>
            <a:off x="2042631" y="1474412"/>
            <a:ext cx="7810575" cy="2092415"/>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6760030" y="5202856"/>
            <a:ext cx="3385456" cy="8496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1D4B0C-5B91-4712-ACF2-908ACAA80615}"/>
              </a:ext>
            </a:extLst>
          </p:cNvPr>
          <p:cNvPicPr>
            <a:picLocks noChangeAspect="1"/>
          </p:cNvPicPr>
          <p:nvPr/>
        </p:nvPicPr>
        <p:blipFill rotWithShape="1">
          <a:blip r:embed="rId3"/>
          <a:srcRect l="1195" t="2378" r="56063" b="35184"/>
          <a:stretch/>
        </p:blipFill>
        <p:spPr>
          <a:xfrm>
            <a:off x="6584529" y="2138765"/>
            <a:ext cx="5325739" cy="2871577"/>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0D029D1D-D87C-4906-9D98-EE4690034C07}"/>
              </a:ext>
            </a:extLst>
          </p:cNvPr>
          <p:cNvPicPr>
            <a:picLocks noChangeAspect="1"/>
          </p:cNvPicPr>
          <p:nvPr/>
        </p:nvPicPr>
        <p:blipFill>
          <a:blip r:embed="rId4"/>
          <a:stretch>
            <a:fillRect/>
          </a:stretch>
        </p:blipFill>
        <p:spPr>
          <a:xfrm>
            <a:off x="238189" y="1654048"/>
            <a:ext cx="6120102" cy="4080068"/>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5144808" y="1064562"/>
            <a:ext cx="1299535" cy="27345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V="1">
            <a:off x="8017312" y="5010342"/>
            <a:ext cx="1230086" cy="13360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Test the Lambda</a:t>
            </a:r>
          </a:p>
        </p:txBody>
      </p:sp>
      <p:pic>
        <p:nvPicPr>
          <p:cNvPr id="12" name="Picture 11">
            <a:extLst>
              <a:ext uri="{FF2B5EF4-FFF2-40B4-BE49-F238E27FC236}">
                <a16:creationId xmlns:a16="http://schemas.microsoft.com/office/drawing/2014/main" id="{FADF85CF-1D41-4042-A605-332A38C1DBD8}"/>
              </a:ext>
            </a:extLst>
          </p:cNvPr>
          <p:cNvPicPr>
            <a:picLocks noChangeAspect="1"/>
          </p:cNvPicPr>
          <p:nvPr/>
        </p:nvPicPr>
        <p:blipFill rotWithShape="1">
          <a:blip r:embed="rId6">
            <a:alphaModFix/>
          </a:blip>
          <a:srcRect t="4720" b="6579"/>
          <a:stretch/>
        </p:blipFill>
        <p:spPr>
          <a:xfrm>
            <a:off x="9196819" y="4668999"/>
            <a:ext cx="1076257" cy="330457"/>
          </a:xfrm>
          <a:prstGeom prst="rect">
            <a:avLst/>
          </a:prstGeom>
        </p:spPr>
      </p:pic>
    </p:spTree>
    <p:extLst>
      <p:ext uri="{BB962C8B-B14F-4D97-AF65-F5344CB8AC3E}">
        <p14:creationId xmlns:p14="http://schemas.microsoft.com/office/powerpoint/2010/main" val="364410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Lambda</a:t>
            </a:r>
          </a:p>
          <a:p>
            <a:pPr lvl="1"/>
            <a:r>
              <a:rPr lang="en-US" sz="2600" dirty="0"/>
              <a:t>Create DynamoDB</a:t>
            </a:r>
          </a:p>
          <a:p>
            <a:pPr lvl="1"/>
            <a:r>
              <a:rPr lang="en-US" sz="2600" dirty="0"/>
              <a:t>Edit IAM Role</a:t>
            </a:r>
          </a:p>
          <a:p>
            <a:pPr lvl="1"/>
            <a:r>
              <a:rPr lang="en-US" sz="2600" dirty="0"/>
              <a:t>Test Lambda</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16320629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10053</TotalTime>
  <Words>4729</Words>
  <Application>Microsoft Office PowerPoint</Application>
  <PresentationFormat>Widescreen</PresentationFormat>
  <Paragraphs>890</Paragraphs>
  <Slides>128</Slides>
  <Notes>54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128</vt:i4>
      </vt:variant>
    </vt:vector>
  </HeadingPairs>
  <TitlesOfParts>
    <vt:vector size="139" baseType="lpstr">
      <vt:lpstr>Abadi</vt:lpstr>
      <vt:lpstr>Arial</vt:lpstr>
      <vt:lpstr>Bahnschrift SemiCondensed</vt:lpstr>
      <vt:lpstr>Calibri</vt:lpstr>
      <vt:lpstr>Lucida Console</vt:lpstr>
      <vt:lpstr>Rockwell</vt:lpstr>
      <vt:lpstr>Rockwell Condensed</vt:lpstr>
      <vt:lpstr>Rockwell Extra Bold</vt:lpstr>
      <vt:lpstr>Sitka Text</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814</cp:revision>
  <dcterms:created xsi:type="dcterms:W3CDTF">2018-07-27T13:09:52Z</dcterms:created>
  <dcterms:modified xsi:type="dcterms:W3CDTF">2020-01-06T22:16:28Z</dcterms:modified>
</cp:coreProperties>
</file>